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305" r:id="rId5"/>
    <p:sldId id="259" r:id="rId6"/>
    <p:sldId id="275" r:id="rId7"/>
    <p:sldId id="270" r:id="rId8"/>
    <p:sldId id="271" r:id="rId9"/>
    <p:sldId id="284" r:id="rId10"/>
    <p:sldId id="269" r:id="rId11"/>
    <p:sldId id="273" r:id="rId12"/>
    <p:sldId id="276" r:id="rId13"/>
    <p:sldId id="260" r:id="rId14"/>
    <p:sldId id="266" r:id="rId15"/>
    <p:sldId id="285" r:id="rId16"/>
    <p:sldId id="274" r:id="rId17"/>
    <p:sldId id="279" r:id="rId18"/>
    <p:sldId id="280" r:id="rId19"/>
    <p:sldId id="282" r:id="rId20"/>
    <p:sldId id="283" r:id="rId21"/>
    <p:sldId id="286" r:id="rId22"/>
    <p:sldId id="291" r:id="rId23"/>
    <p:sldId id="290" r:id="rId24"/>
    <p:sldId id="287" r:id="rId25"/>
    <p:sldId id="288" r:id="rId26"/>
    <p:sldId id="292" r:id="rId27"/>
    <p:sldId id="294" r:id="rId28"/>
    <p:sldId id="295" r:id="rId29"/>
    <p:sldId id="296" r:id="rId30"/>
    <p:sldId id="263" r:id="rId31"/>
    <p:sldId id="278" r:id="rId32"/>
    <p:sldId id="301" r:id="rId33"/>
    <p:sldId id="313" r:id="rId34"/>
    <p:sldId id="310" r:id="rId35"/>
    <p:sldId id="311" r:id="rId36"/>
    <p:sldId id="315" r:id="rId37"/>
    <p:sldId id="312" r:id="rId38"/>
    <p:sldId id="300" r:id="rId39"/>
    <p:sldId id="258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950D-689F-454A-95D9-35594837FF6B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F563-14BB-4895-B0C0-35AD4C6A5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photobucket.com/image/square%20peg%20in%20a%20round%20hole/HappyHeartKE/square_peg_in_round_hole_2.jpg?o=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http://dithers.cs.byu.edu/run/AnnotationPrototype.php?formName=PersonNa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Automating the Extraction of Genealogical Information from Historical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Aaron P. Stewart</a:t>
            </a:r>
          </a:p>
          <a:p>
            <a:r>
              <a:rPr lang="en-US" dirty="0" smtClean="0"/>
              <a:t>David W. </a:t>
            </a:r>
            <a:r>
              <a:rPr lang="en-US" dirty="0" err="1" smtClean="0"/>
              <a:t>Embley</a:t>
            </a:r>
            <a:endParaRPr lang="en-US" dirty="0" smtClean="0"/>
          </a:p>
          <a:p>
            <a:r>
              <a:rPr lang="en-US" dirty="0" smtClean="0"/>
              <a:t>March 20,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2" y="1600200"/>
            <a:ext cx="33115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352800"/>
            <a:ext cx="1088375" cy="307777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Chief Justice</a:t>
            </a:r>
          </a:p>
        </p:txBody>
      </p:sp>
      <p:cxnSp>
        <p:nvCxnSpPr>
          <p:cNvPr id="12" name="Straight Connector 11"/>
          <p:cNvCxnSpPr>
            <a:endCxn id="11" idx="0"/>
          </p:cNvCxnSpPr>
          <p:nvPr/>
        </p:nvCxnSpPr>
        <p:spPr>
          <a:xfrm rot="10800000" flipV="1">
            <a:off x="1763388" y="2286000"/>
            <a:ext cx="1665612" cy="1066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chief justice related to Mary Ely?</a:t>
            </a:r>
          </a:p>
          <a:p>
            <a:r>
              <a:rPr lang="en-US" dirty="0" smtClean="0"/>
              <a:t>Who are the sons of Gerard Lathrop?</a:t>
            </a:r>
          </a:p>
          <a:p>
            <a:r>
              <a:rPr lang="en-US" dirty="0" smtClean="0"/>
              <a:t>Who are the grandchildren of Mary Ely?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r>
              <a:rPr lang="en-US" dirty="0" smtClean="0"/>
              <a:t>Part II: Implementation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Editor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848" y="1600200"/>
            <a:ext cx="62543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 Editor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848" y="1600200"/>
            <a:ext cx="62543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 Editor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3115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1213"/>
            <a:ext cx="5144439" cy="3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0800000" flipV="1">
            <a:off x="3200400" y="2057400"/>
            <a:ext cx="3962400" cy="2590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Editor</a:t>
            </a:r>
            <a:endParaRPr lang="en-US" dirty="0"/>
          </a:p>
        </p:txBody>
      </p:sp>
      <p:pic>
        <p:nvPicPr>
          <p:cNvPr id="819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638" y="1600200"/>
            <a:ext cx="64267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Query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0" y="1600200"/>
            <a:ext cx="6516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Query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0" y="1600200"/>
            <a:ext cx="6516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705600" y="33528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Query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0" y="1600200"/>
            <a:ext cx="6516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9800"/>
            <a:ext cx="30676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447800" y="41148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I: </a:t>
            </a:r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i="1" dirty="0" smtClean="0"/>
              <a:t>Current projects at the BYU Data Extraction Group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Query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0" y="1600200"/>
            <a:ext cx="6516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HyKSS</a:t>
            </a:r>
            <a:r>
              <a:rPr lang="en-US" dirty="0" smtClean="0"/>
              <a:t> Indexing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0" y="1600200"/>
            <a:ext cx="6516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HyKSS</a:t>
            </a:r>
            <a:r>
              <a:rPr lang="en-US" dirty="0" smtClean="0"/>
              <a:t> Indexing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0" y="1600200"/>
            <a:ext cx="6516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0"/>
            <a:ext cx="41005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Search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0" y="1600200"/>
            <a:ext cx="6516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Search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0" y="1600200"/>
            <a:ext cx="6516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943600" y="3581400"/>
            <a:ext cx="381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3124200"/>
            <a:ext cx="533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Search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2" y="1600200"/>
            <a:ext cx="33115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2238375" cy="1028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1" y="2057400"/>
            <a:ext cx="8382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39683" y="1670102"/>
            <a:ext cx="1579418" cy="2796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39683" y="2590800"/>
            <a:ext cx="1556117" cy="12217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36165" y="1949712"/>
            <a:ext cx="1398049" cy="641088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Search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0" y="1600200"/>
            <a:ext cx="6516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Search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3115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4572000" cy="20859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1981200"/>
            <a:ext cx="10668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1828800"/>
            <a:ext cx="15240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276600"/>
            <a:ext cx="18288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3459228"/>
            <a:ext cx="9906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157" y="1996314"/>
            <a:ext cx="4572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3302" y="3461117"/>
            <a:ext cx="4572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1200" y="3048000"/>
            <a:ext cx="2819400" cy="12192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05400" y="1752600"/>
            <a:ext cx="35052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536550" y="3854084"/>
            <a:ext cx="5254651" cy="413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Inferred Relationship Search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0" y="1600200"/>
            <a:ext cx="6516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Inferred Relationship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809" y="2705991"/>
            <a:ext cx="5352381" cy="15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2667000"/>
            <a:ext cx="5334000" cy="160020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67200" y="4495800"/>
            <a:ext cx="4290662" cy="954107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Maria Jennings is a grandchild of Mary Ely</a:t>
            </a:r>
          </a:p>
          <a:p>
            <a:r>
              <a:rPr lang="en-US" sz="1400" dirty="0" err="1" smtClean="0"/>
              <a:t>GrandchildOf</a:t>
            </a:r>
            <a:r>
              <a:rPr lang="en-US" sz="1400" dirty="0" smtClean="0"/>
              <a:t>(Maria Jennings, Mary Ely) :- </a:t>
            </a:r>
          </a:p>
          <a:p>
            <a:r>
              <a:rPr lang="en-US" sz="1400" dirty="0" smtClean="0"/>
              <a:t>    Child-Parent(Maria  Jennings, William Gerard Lathrop),</a:t>
            </a:r>
          </a:p>
          <a:p>
            <a:r>
              <a:rPr lang="en-US" sz="1400" dirty="0" smtClean="0"/>
              <a:t>    Child-Parent(William Gerard Lathrop, Mary Ely)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24199" y="2788542"/>
            <a:ext cx="1561156" cy="17381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86782" y="2971800"/>
            <a:ext cx="655573" cy="149251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71800" y="3505200"/>
            <a:ext cx="821826" cy="129729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Problem: Enable users to search for facts and implied facts contained historical documents</a:t>
            </a:r>
          </a:p>
          <a:p>
            <a:r>
              <a:rPr lang="en-US" dirty="0" smtClean="0"/>
              <a:t>Motivation: Genealogy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Scan &amp; OCR historical docs (e.g., The Ely Ancestry)</a:t>
            </a:r>
          </a:p>
          <a:p>
            <a:pPr lvl="1"/>
            <a:r>
              <a:rPr lang="en-US" dirty="0" smtClean="0"/>
              <a:t>Extract facts (e.g., </a:t>
            </a:r>
            <a:r>
              <a:rPr lang="en-US" dirty="0" err="1" smtClean="0"/>
              <a:t>OntoES</a:t>
            </a:r>
            <a:r>
              <a:rPr lang="en-US" dirty="0" smtClean="0"/>
              <a:t>) along with keywords and index them for fast search (e.g., </a:t>
            </a:r>
            <a:r>
              <a:rPr lang="en-US" dirty="0" err="1" smtClean="0"/>
              <a:t>HyKSS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Define inference rules (Nathan’s work), process them and index them (</a:t>
            </a:r>
            <a:r>
              <a:rPr lang="en-US" dirty="0" err="1" smtClean="0"/>
              <a:t>HyKSS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Free-form and form-based queries</a:t>
            </a:r>
          </a:p>
          <a:p>
            <a:pPr lvl="2"/>
            <a:r>
              <a:rPr lang="en-US" dirty="0" smtClean="0"/>
              <a:t>Results of queries displayed</a:t>
            </a:r>
          </a:p>
          <a:p>
            <a:pPr lvl="2"/>
            <a:r>
              <a:rPr lang="en-US" dirty="0" smtClean="0"/>
              <a:t>Results “clickable”: highlights and displays extracted facts on page where results were obtained and for any inference rules used, displays the reasoning chain</a:t>
            </a:r>
          </a:p>
          <a:p>
            <a:r>
              <a:rPr lang="en-US" dirty="0" smtClean="0"/>
              <a:t>Implementation Status &amp; Hard Problems to Solve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Inferred Relationship Search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69" y="1600200"/>
            <a:ext cx="69456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514600"/>
            <a:ext cx="2743200" cy="1752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dirty="0" smtClean="0">
                <a:solidFill>
                  <a:schemeClr val="tx1"/>
                </a:solidFill>
              </a:rPr>
              <a:t>Who are the grandchildren of Mary Ely?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4267200"/>
            <a:ext cx="2743200" cy="1752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b="1" dirty="0" err="1" smtClean="0">
                <a:solidFill>
                  <a:schemeClr val="tx1"/>
                </a:solidFill>
                <a:sym typeface="Wingdings"/>
              </a:rPr>
              <a:t>PersonName</a:t>
            </a:r>
            <a:endParaRPr lang="en-US" sz="1100" b="1" dirty="0" smtClean="0">
              <a:solidFill>
                <a:schemeClr val="tx1"/>
              </a:solidFill>
              <a:sym typeface="Wingdings"/>
            </a:endParaRPr>
          </a:p>
          <a:p>
            <a:r>
              <a:rPr lang="en-US" sz="1100" dirty="0" smtClean="0">
                <a:solidFill>
                  <a:schemeClr val="tx1"/>
                </a:solidFill>
                <a:sym typeface="Wingdings"/>
              </a:rPr>
              <a:t> Maria Jennings</a:t>
            </a:r>
          </a:p>
          <a:p>
            <a:r>
              <a:rPr lang="en-US" sz="1100" dirty="0" smtClean="0">
                <a:solidFill>
                  <a:schemeClr val="tx1"/>
                </a:solidFill>
                <a:sym typeface="Wingdings"/>
              </a:rPr>
              <a:t> William Gerard</a:t>
            </a:r>
          </a:p>
          <a:p>
            <a:r>
              <a:rPr lang="en-US" sz="1100" dirty="0" smtClean="0">
                <a:solidFill>
                  <a:schemeClr val="tx1"/>
                </a:solidFill>
                <a:sym typeface="Wingdings"/>
              </a:rPr>
              <a:t> Donald McKenzie</a:t>
            </a:r>
          </a:p>
          <a:p>
            <a:r>
              <a:rPr lang="en-US" sz="1100" dirty="0" smtClean="0">
                <a:solidFill>
                  <a:schemeClr val="tx1"/>
                </a:solidFill>
                <a:sym typeface="Wingdings"/>
              </a:rPr>
              <a:t> Anna </a:t>
            </a:r>
            <a:r>
              <a:rPr lang="en-US" sz="1100" dirty="0" err="1" smtClean="0">
                <a:solidFill>
                  <a:schemeClr val="tx1"/>
                </a:solidFill>
                <a:sym typeface="Wingdings"/>
              </a:rPr>
              <a:t>Margaretta</a:t>
            </a:r>
            <a:endParaRPr lang="en-US" sz="1100" dirty="0" smtClean="0">
              <a:solidFill>
                <a:schemeClr val="tx1"/>
              </a:solidFill>
              <a:sym typeface="Wingdings"/>
            </a:endParaRPr>
          </a:p>
          <a:p>
            <a:r>
              <a:rPr lang="en-US" sz="1100" dirty="0" smtClean="0">
                <a:solidFill>
                  <a:schemeClr val="tx1"/>
                </a:solidFill>
                <a:sym typeface="Wingdings"/>
              </a:rPr>
              <a:t> Anna Catherine</a:t>
            </a:r>
          </a:p>
          <a:p>
            <a:endParaRPr lang="en-US" sz="1100" dirty="0" smtClean="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4936" y="4617343"/>
            <a:ext cx="400522" cy="52898"/>
          </a:xfrm>
          <a:prstGeom prst="rect">
            <a:avLst/>
          </a:prstGeom>
          <a:solidFill>
            <a:srgbClr val="FFFF00">
              <a:alpha val="2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62492" y="4738255"/>
            <a:ext cx="423194" cy="5290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r>
              <a:rPr lang="en-US" dirty="0" smtClean="0"/>
              <a:t>Part III: Improvements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Name Extraction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7724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867400"/>
            <a:ext cx="6024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3"/>
              </a:rPr>
              <a:t>http://media.photobucket.com/image/square%20peg%20in%20a%20round%20hole/HappyHeartKE/square_peg_in_round_hole_2.jpg?o=4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Tools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413" y="1600200"/>
            <a:ext cx="73591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Better Extraction Results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6243"/>
            <a:ext cx="8229600" cy="273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5334000"/>
            <a:ext cx="35189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From Packer et al., http://deg.byu.edu/papers/Ancestry_NAACL_HLT_Paper.pdf</a:t>
            </a:r>
            <a:endParaRPr lang="en-US" sz="800" dirty="0"/>
          </a:p>
        </p:txBody>
      </p:sp>
      <p:sp>
        <p:nvSpPr>
          <p:cNvPr id="6" name="Oval 5"/>
          <p:cNvSpPr/>
          <p:nvPr/>
        </p:nvSpPr>
        <p:spPr>
          <a:xfrm>
            <a:off x="8153400" y="3505200"/>
            <a:ext cx="381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714500" y="2476500"/>
            <a:ext cx="457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028700" y="2476500"/>
            <a:ext cx="457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476500" y="2476500"/>
            <a:ext cx="457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162300" y="2476500"/>
            <a:ext cx="457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924300" y="3314700"/>
            <a:ext cx="457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686300" y="2476500"/>
            <a:ext cx="457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372100" y="3314700"/>
            <a:ext cx="457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134100" y="3543300"/>
            <a:ext cx="457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819900" y="2857500"/>
            <a:ext cx="457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581900" y="2781300"/>
            <a:ext cx="457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4648200"/>
            <a:ext cx="16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------- Lists -------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Better Extractor</a:t>
            </a:r>
            <a:br>
              <a:rPr lang="en-US" dirty="0" smtClean="0"/>
            </a:br>
            <a:r>
              <a:rPr lang="en-US" dirty="0" smtClean="0"/>
              <a:t>(Margin Finder)</a:t>
            </a:r>
            <a:endParaRPr lang="en-US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08000" y="17526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609600" indent="-609600" algn="l">
              <a:spcBef>
                <a:spcPct val="20000"/>
              </a:spcBef>
            </a:pPr>
            <a:endParaRPr lang="en-US" sz="3200"/>
          </a:p>
        </p:txBody>
      </p:sp>
      <p:pic>
        <p:nvPicPr>
          <p:cNvPr id="52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740400" cy="4525963"/>
          </a:xfrm>
          <a:prstGeom prst="rect">
            <a:avLst/>
          </a:prstGeom>
          <a:noFill/>
        </p:spPr>
      </p:pic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108200" y="4953000"/>
            <a:ext cx="2133600" cy="381000"/>
          </a:xfrm>
          <a:prstGeom prst="rect">
            <a:avLst/>
          </a:prstGeom>
          <a:solidFill>
            <a:srgbClr val="00000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032000" y="4876800"/>
            <a:ext cx="21336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B\ liee (OCR error)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108200" y="2209800"/>
            <a:ext cx="2438400" cy="381000"/>
          </a:xfrm>
          <a:prstGeom prst="rect">
            <a:avLst/>
          </a:prstGeom>
          <a:solidFill>
            <a:srgbClr val="00000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2032000" y="2133600"/>
            <a:ext cx="24384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Buekman (OCR error)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108200" y="3962400"/>
            <a:ext cx="2286000" cy="381000"/>
          </a:xfrm>
          <a:prstGeom prst="rect">
            <a:avLst/>
          </a:prstGeom>
          <a:solidFill>
            <a:srgbClr val="00000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2032000" y="3886200"/>
            <a:ext cx="22860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Jobsph (OCR error)</a:t>
            </a: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955800" y="5334000"/>
            <a:ext cx="685800" cy="2286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2794000" y="4419600"/>
            <a:ext cx="685800" cy="2286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2032000" y="2743200"/>
            <a:ext cx="838200" cy="2286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994400" y="5257800"/>
            <a:ext cx="1828800" cy="381000"/>
          </a:xfrm>
          <a:prstGeom prst="rect">
            <a:avLst/>
          </a:prstGeom>
          <a:solidFill>
            <a:srgbClr val="00000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5918200" y="5181600"/>
            <a:ext cx="18288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Baseline errors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546600" y="2743200"/>
            <a:ext cx="1676400" cy="2286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003800" y="2286000"/>
            <a:ext cx="1752600" cy="381000"/>
          </a:xfrm>
          <a:prstGeom prst="rect">
            <a:avLst/>
          </a:prstGeom>
          <a:solidFill>
            <a:srgbClr val="00000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4927600" y="2209800"/>
            <a:ext cx="17526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Baseline errors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4600575" y="3133725"/>
            <a:ext cx="1143000" cy="2286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4613275" y="3316288"/>
            <a:ext cx="1143000" cy="2286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4575175" y="5919788"/>
            <a:ext cx="1143000" cy="2286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4592638" y="4992688"/>
            <a:ext cx="1143000" cy="2286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2032000" y="3124200"/>
            <a:ext cx="838200" cy="2286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108200" y="3429000"/>
            <a:ext cx="2590800" cy="381000"/>
          </a:xfrm>
          <a:prstGeom prst="rect">
            <a:avLst/>
          </a:prstGeom>
          <a:solidFill>
            <a:srgbClr val="00000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2032000" y="3352800"/>
            <a:ext cx="25908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Uuckkman (OCR error)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3632200" y="4419600"/>
            <a:ext cx="2438400" cy="381000"/>
          </a:xfrm>
          <a:prstGeom prst="rect">
            <a:avLst/>
          </a:prstGeom>
          <a:solidFill>
            <a:srgbClr val="00000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5" name="Text Box 28"/>
          <p:cNvSpPr txBox="1">
            <a:spLocks noChangeArrowheads="1"/>
          </p:cNvSpPr>
          <p:nvPr/>
        </p:nvSpPr>
        <p:spPr bwMode="auto">
          <a:xfrm>
            <a:off x="3556000" y="4343400"/>
            <a:ext cx="24384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Charles. (OCR error)</a:t>
            </a: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3251200" y="4648200"/>
            <a:ext cx="228600" cy="2286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Better Extractor</a:t>
            </a:r>
            <a:br>
              <a:rPr lang="en-US" dirty="0" smtClean="0"/>
            </a:br>
            <a:r>
              <a:rPr lang="en-US" dirty="0" smtClean="0"/>
              <a:t>(Margin Finder)</a:t>
            </a:r>
            <a:endParaRPr lang="en-US" dirty="0"/>
          </a:p>
        </p:txBody>
      </p:sp>
      <p:pic>
        <p:nvPicPr>
          <p:cNvPr id="5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1752600"/>
            <a:ext cx="574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2352675" y="1847850"/>
            <a:ext cx="50800" cy="443865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895600" y="1876425"/>
            <a:ext cx="50800" cy="4484688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38313" y="2605088"/>
            <a:ext cx="608012" cy="131762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17526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609600" indent="-609600" algn="l">
              <a:spcBef>
                <a:spcPct val="20000"/>
              </a:spcBef>
            </a:pPr>
            <a:endParaRPr lang="en-US" sz="3200"/>
          </a:p>
          <a:p>
            <a:pPr marL="609600" indent="-609600" algn="l">
              <a:spcBef>
                <a:spcPct val="20000"/>
              </a:spcBef>
            </a:pPr>
            <a:endParaRPr lang="en-US" sz="320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36725" y="2790825"/>
            <a:ext cx="608013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43075" y="3000375"/>
            <a:ext cx="608013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39900" y="3178175"/>
            <a:ext cx="608013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28788" y="3348038"/>
            <a:ext cx="608012" cy="131762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43075" y="3525838"/>
            <a:ext cx="608013" cy="131762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724025" y="3922713"/>
            <a:ext cx="608013" cy="131762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746250" y="4100513"/>
            <a:ext cx="608013" cy="131762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735138" y="4286250"/>
            <a:ext cx="608012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16088" y="4470400"/>
            <a:ext cx="608012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730375" y="4672013"/>
            <a:ext cx="608013" cy="131762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727200" y="4857750"/>
            <a:ext cx="608013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716088" y="5033963"/>
            <a:ext cx="608012" cy="131762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714500" y="5397500"/>
            <a:ext cx="608013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695450" y="5565775"/>
            <a:ext cx="608013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725613" y="5938838"/>
            <a:ext cx="608012" cy="131762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1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286000" y="3733800"/>
            <a:ext cx="608013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2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259013" y="5216525"/>
            <a:ext cx="608012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2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263775" y="5768975"/>
            <a:ext cx="608013" cy="1317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800" b="1">
                <a:solidFill>
                  <a:srgbClr val="33CC33"/>
                </a:solidFill>
              </a:rPr>
              <a:t>LEVEL 2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619500" y="2711450"/>
            <a:ext cx="76200" cy="106363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698875" y="3068638"/>
            <a:ext cx="76200" cy="106362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736975" y="3252788"/>
            <a:ext cx="76200" cy="106362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733800" y="3429000"/>
            <a:ext cx="76200" cy="106363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543300" y="3630613"/>
            <a:ext cx="76200" cy="106362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532188" y="3995738"/>
            <a:ext cx="76200" cy="106362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292475" y="4156075"/>
            <a:ext cx="76200" cy="106363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3641725" y="4375150"/>
            <a:ext cx="76200" cy="106363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584575" y="4929188"/>
            <a:ext cx="76200" cy="106362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744913" y="5661025"/>
            <a:ext cx="76200" cy="106363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554413" y="6016625"/>
            <a:ext cx="76200" cy="106363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655763" y="2595563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1652588" y="2984500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631950" y="3349625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1620838" y="3517900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1635125" y="3922713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1657350" y="4100513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630363" y="4260850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1619250" y="4649788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633538" y="4826000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589088" y="5027613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593850" y="5930900"/>
            <a:ext cx="762000" cy="152400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Annotation Tools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823" y="1600200"/>
            <a:ext cx="6746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Evaluation System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1" y="1600200"/>
            <a:ext cx="990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PDF+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09800" y="1524000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PDF markup applet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09800" y="3429000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OntoES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3200400"/>
            <a:ext cx="990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Multi-page XML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4953000"/>
            <a:ext cx="160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Extraction Ontology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91000" y="16002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XML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91000" y="35052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XML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715000" y="2514600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Eval-uation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67600" y="2590800"/>
            <a:ext cx="990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Results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5" idx="3"/>
            <a:endCxn id="6" idx="2"/>
          </p:cNvCxnSpPr>
          <p:nvPr/>
        </p:nvCxnSpPr>
        <p:spPr>
          <a:xfrm>
            <a:off x="1676401" y="2209800"/>
            <a:ext cx="53339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0" idx="0"/>
          </p:cNvCxnSpPr>
          <p:nvPr/>
        </p:nvCxnSpPr>
        <p:spPr>
          <a:xfrm rot="5400000">
            <a:off x="990601" y="3009900"/>
            <a:ext cx="3810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7" idx="2"/>
          </p:cNvCxnSpPr>
          <p:nvPr/>
        </p:nvCxnSpPr>
        <p:spPr>
          <a:xfrm>
            <a:off x="1676400" y="3810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0"/>
            <a:endCxn id="7" idx="3"/>
          </p:cNvCxnSpPr>
          <p:nvPr/>
        </p:nvCxnSpPr>
        <p:spPr>
          <a:xfrm rot="5400000" flipH="1" flipV="1">
            <a:off x="1771650" y="4313984"/>
            <a:ext cx="353266" cy="92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6"/>
            <a:endCxn id="12" idx="1"/>
          </p:cNvCxnSpPr>
          <p:nvPr/>
        </p:nvCxnSpPr>
        <p:spPr>
          <a:xfrm>
            <a:off x="35814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6"/>
            <a:endCxn id="13" idx="1"/>
          </p:cNvCxnSpPr>
          <p:nvPr/>
        </p:nvCxnSpPr>
        <p:spPr>
          <a:xfrm>
            <a:off x="3581400" y="4114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>
          <a:xfrm>
            <a:off x="5410200" y="2209800"/>
            <a:ext cx="505666" cy="505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3"/>
            <a:endCxn id="17" idx="3"/>
          </p:cNvCxnSpPr>
          <p:nvPr/>
        </p:nvCxnSpPr>
        <p:spPr>
          <a:xfrm flipV="1">
            <a:off x="5410200" y="3685334"/>
            <a:ext cx="505666" cy="42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6"/>
            <a:endCxn id="18" idx="1"/>
          </p:cNvCxnSpPr>
          <p:nvPr/>
        </p:nvCxnSpPr>
        <p:spPr>
          <a:xfrm>
            <a:off x="7086600" y="3200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19400" y="4724400"/>
            <a:ext cx="990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 Reader / Writer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" y="2831068"/>
            <a:ext cx="111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2362200"/>
            <a:ext cx="14478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</a:rPr>
              <a:t>Adobe Acrobat Professional</a:t>
            </a:r>
          </a:p>
          <a:p>
            <a:pPr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</a:rPr>
              <a:t>BYU Digital Collections</a:t>
            </a:r>
          </a:p>
          <a:p>
            <a:pPr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</a:rPr>
              <a:t>Other PDF sources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7400" y="2667000"/>
            <a:ext cx="1676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800" dirty="0" err="1" smtClean="0">
                <a:solidFill>
                  <a:schemeClr val="tx1"/>
                </a:solidFill>
              </a:rPr>
              <a:t>SegmentationByLayout</a:t>
            </a:r>
            <a:r>
              <a:rPr lang="en-US" sz="800" dirty="0" smtClean="0">
                <a:solidFill>
                  <a:schemeClr val="tx1"/>
                </a:solidFill>
              </a:rPr>
              <a:t>: AnnotatableImage3</a:t>
            </a:r>
          </a:p>
          <a:p>
            <a:pPr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  <a:hlinkClick r:id="rId2"/>
              </a:rPr>
              <a:t>http://dithers.cs.byu.edu/run/AnnotationPrototype.php?formName=PersonName</a:t>
            </a:r>
            <a:r>
              <a:rPr lang="en-US" sz="800" dirty="0" smtClean="0">
                <a:solidFill>
                  <a:schemeClr val="tx1"/>
                </a:solidFill>
              </a:rPr>
              <a:t> (</a:t>
            </a:r>
            <a:r>
              <a:rPr lang="en-US" sz="800" dirty="0" err="1" smtClean="0">
                <a:solidFill>
                  <a:schemeClr val="tx1"/>
                </a:solidFill>
              </a:rPr>
              <a:t>FireFox</a:t>
            </a:r>
            <a:r>
              <a:rPr lang="en-US" sz="800" dirty="0" smtClean="0">
                <a:solidFill>
                  <a:schemeClr val="tx1"/>
                </a:solidFill>
              </a:rPr>
              <a:t> + Java 6)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00" y="5715000"/>
            <a:ext cx="2133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Actual data/code sources are shown in yellow boxes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15000" y="3657600"/>
            <a:ext cx="1371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800" dirty="0" err="1" smtClean="0">
                <a:solidFill>
                  <a:schemeClr val="tx1"/>
                </a:solidFill>
              </a:rPr>
              <a:t>SegmentationByLayout</a:t>
            </a:r>
            <a:r>
              <a:rPr lang="en-US" sz="800" dirty="0" smtClean="0">
                <a:solidFill>
                  <a:schemeClr val="tx1"/>
                </a:solidFill>
              </a:rPr>
              <a:t>: </a:t>
            </a:r>
            <a:r>
              <a:rPr lang="en-US" sz="800" dirty="0" err="1" smtClean="0">
                <a:solidFill>
                  <a:schemeClr val="tx1"/>
                </a:solidFill>
              </a:rPr>
              <a:t>DiscreteAreaEvaluator</a:t>
            </a: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4267200"/>
            <a:ext cx="16002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800" dirty="0" err="1" smtClean="0">
                <a:solidFill>
                  <a:schemeClr val="tx1"/>
                </a:solidFill>
              </a:rPr>
              <a:t>OntosEvaluation</a:t>
            </a:r>
            <a:r>
              <a:rPr lang="en-US" sz="800" dirty="0" smtClean="0">
                <a:solidFill>
                  <a:schemeClr val="tx1"/>
                </a:solidFill>
              </a:rPr>
              <a:t>: </a:t>
            </a:r>
            <a:r>
              <a:rPr lang="en-US" sz="800" dirty="0" err="1" smtClean="0">
                <a:solidFill>
                  <a:schemeClr val="tx1"/>
                </a:solidFill>
              </a:rPr>
              <a:t>PdfProcessor</a:t>
            </a: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" y="4495800"/>
            <a:ext cx="1600200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Needs multi-page support 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(feed one page at a time)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5800" y="6019800"/>
            <a:ext cx="1600200" cy="304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</a:rPr>
              <a:t>OntosEvaluation2: resource ontology/deg-name-extractor.xml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038600" y="1219200"/>
            <a:ext cx="4191000" cy="53340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3326130" cy="47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3326130" cy="47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524000"/>
            <a:ext cx="3326130" cy="47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524000"/>
            <a:ext cx="3326130" cy="47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524000"/>
            <a:ext cx="3326130" cy="47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4572000" y="5486400"/>
            <a:ext cx="3124200" cy="914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To run this code:</a:t>
            </a:r>
          </a:p>
          <a:p>
            <a:pPr>
              <a:buFont typeface="Arial" pitchFamily="34" charset="0"/>
              <a:buChar char="•"/>
            </a:pPr>
            <a:r>
              <a:rPr lang="en-US" sz="800" dirty="0" err="1" smtClean="0">
                <a:solidFill>
                  <a:schemeClr val="tx1"/>
                </a:solidFill>
              </a:rPr>
              <a:t>SegmentationByLayout</a:t>
            </a:r>
            <a:r>
              <a:rPr lang="en-US" sz="800" dirty="0" smtClean="0">
                <a:solidFill>
                  <a:schemeClr val="tx1"/>
                </a:solidFill>
              </a:rPr>
              <a:t>: </a:t>
            </a:r>
            <a:r>
              <a:rPr lang="en-US" sz="800" dirty="0" err="1" smtClean="0">
                <a:solidFill>
                  <a:schemeClr val="tx1"/>
                </a:solidFill>
              </a:rPr>
              <a:t>edu.byu.deg.segmentation.layout.annotation.PdfAnnotationEditor</a:t>
            </a:r>
            <a:endParaRPr lang="en-US" sz="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</a:rPr>
              <a:t>Arguments: http://dithers.cs.byu.edu/run/pdf/familysearch-1850-1880-census-floyd-county-kentucky-1860.pdf   unused-parameter   familysearch-1850-1880-census-floyd-county-kentucky-1860-gold.xml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62600" y="1219200"/>
            <a:ext cx="123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38600" y="1219200"/>
            <a:ext cx="4191000" cy="53340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622187" y="1230868"/>
            <a:ext cx="115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4191000" y="1752600"/>
            <a:ext cx="2514600" cy="2031325"/>
            <a:chOff x="4191000" y="1752600"/>
            <a:chExt cx="2514600" cy="2031325"/>
          </a:xfrm>
        </p:grpSpPr>
        <p:sp>
          <p:nvSpPr>
            <p:cNvPr id="43" name="Rectangle 42"/>
            <p:cNvSpPr/>
            <p:nvPr/>
          </p:nvSpPr>
          <p:spPr>
            <a:xfrm>
              <a:off x="4724400" y="1752600"/>
              <a:ext cx="1066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00600" y="1828800"/>
              <a:ext cx="1371600" cy="3048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24400" y="2514600"/>
              <a:ext cx="685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00600" y="2590800"/>
              <a:ext cx="1371600" cy="3048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86400" y="25146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724400" y="3352800"/>
              <a:ext cx="1981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00600" y="3429000"/>
              <a:ext cx="609600" cy="3048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86400" y="3429000"/>
              <a:ext cx="914400" cy="3048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91000" y="1752600"/>
              <a:ext cx="359394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2.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3.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8" grpId="0" animBg="1"/>
      <p:bldP spid="39" grpId="0" animBg="1"/>
      <p:bldP spid="39" grpId="1" animBg="1"/>
      <p:bldP spid="40" grpId="0"/>
      <p:bldP spid="41" grpId="0" animBg="1"/>
      <p:bldP spid="41" grpId="1" animBg="1"/>
      <p:bldP spid="41" grpId="2" animBg="1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</a:p>
          <a:p>
            <a:r>
              <a:rPr lang="en-US" dirty="0" smtClean="0"/>
              <a:t>Implementation Status</a:t>
            </a:r>
          </a:p>
          <a:p>
            <a:r>
              <a:rPr lang="en-US" dirty="0" smtClean="0"/>
              <a:t>Current and Future Projects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Search books for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D7BE-F20C-4BAF-B3A8-C2B8E9BDEEA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26"/>
          <p:cNvGrpSpPr>
            <a:grpSpLocks/>
          </p:cNvGrpSpPr>
          <p:nvPr/>
        </p:nvGrpSpPr>
        <p:grpSpPr>
          <a:xfrm>
            <a:off x="457200" y="3276600"/>
            <a:ext cx="1143000" cy="1257300"/>
            <a:chOff x="990600" y="2971800"/>
            <a:chExt cx="762000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90600" y="2971800"/>
              <a:ext cx="152400" cy="838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2971800"/>
              <a:ext cx="609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C000"/>
                  </a:solidFill>
                </a:rPr>
                <a:t>History of the Jones Family</a:t>
              </a:r>
              <a:endParaRPr lang="en-US" sz="14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1828800" y="3733800"/>
            <a:ext cx="46151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40386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scanner</a:t>
            </a:r>
            <a:endParaRPr lang="en-US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5860" y="4016559"/>
            <a:ext cx="11430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14600" y="3657600"/>
            <a:ext cx="106680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3958087" y="3733800"/>
            <a:ext cx="46151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24400" y="2895600"/>
            <a:ext cx="1371600" cy="2133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6172200" y="3733800"/>
            <a:ext cx="46151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5400000">
            <a:off x="7086600" y="2743200"/>
            <a:ext cx="1371600" cy="2133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276" y="3215829"/>
            <a:ext cx="1749742" cy="114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800599" y="3200400"/>
            <a:ext cx="1214793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0599" y="3352801"/>
            <a:ext cx="120723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George Jones</a:t>
            </a:r>
            <a:endParaRPr lang="en-US" sz="1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1230666" cy="10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Ontology Editor – Numerous past students</a:t>
            </a:r>
          </a:p>
          <a:p>
            <a:r>
              <a:rPr lang="en-US" dirty="0" smtClean="0"/>
              <a:t>Data Frame Editor – Numerous past students</a:t>
            </a:r>
          </a:p>
          <a:p>
            <a:r>
              <a:rPr lang="en-US" dirty="0" smtClean="0"/>
              <a:t>Rule Editor – Nathan Tate</a:t>
            </a:r>
          </a:p>
          <a:p>
            <a:r>
              <a:rPr lang="en-US" dirty="0" smtClean="0"/>
              <a:t>Hybrid Keyword and Semantic Search (</a:t>
            </a:r>
            <a:r>
              <a:rPr lang="en-US" dirty="0" err="1" smtClean="0"/>
              <a:t>HyKSS</a:t>
            </a:r>
            <a:r>
              <a:rPr lang="en-US" dirty="0" smtClean="0"/>
              <a:t>) – Andrew </a:t>
            </a:r>
            <a:r>
              <a:rPr lang="en-US" dirty="0" err="1" smtClean="0"/>
              <a:t>Zitzelberger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This presentation contains both actual screenshots and mock-ups of projected results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Document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2" y="1600200"/>
            <a:ext cx="33115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Document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2" y="1600200"/>
            <a:ext cx="33115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200400" y="3048000"/>
            <a:ext cx="2819400" cy="91440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Document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809" y="2705991"/>
            <a:ext cx="5352381" cy="15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2667000"/>
            <a:ext cx="5334000" cy="160020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Extracted Facts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809" y="2705991"/>
            <a:ext cx="5352381" cy="15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2667000"/>
            <a:ext cx="5334000" cy="160020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2971800"/>
            <a:ext cx="10668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1506" y="2792950"/>
            <a:ext cx="1503849" cy="151141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1" y="2971800"/>
            <a:ext cx="609600" cy="152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2971800"/>
            <a:ext cx="1219200" cy="152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3124200"/>
            <a:ext cx="609600" cy="152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3124200"/>
            <a:ext cx="10668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62200" y="3276600"/>
            <a:ext cx="6096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762000" cy="152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1799" y="3505200"/>
            <a:ext cx="852055" cy="12658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1799" y="3657600"/>
            <a:ext cx="829383" cy="110207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1800" y="3775364"/>
            <a:ext cx="942739" cy="128469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71800" y="3918947"/>
            <a:ext cx="935182" cy="128469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71801" y="4038600"/>
            <a:ext cx="836940" cy="152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53001" y="2971800"/>
            <a:ext cx="2286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62200" y="2971800"/>
            <a:ext cx="4572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3124200"/>
            <a:ext cx="5334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1000" y="3306828"/>
            <a:ext cx="940220" cy="143584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3581400"/>
            <a:ext cx="2178994" cy="2462213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Names</a:t>
            </a:r>
          </a:p>
          <a:p>
            <a:r>
              <a:rPr lang="en-US" sz="1400" dirty="0" smtClean="0"/>
              <a:t>William Gerard Lathrop</a:t>
            </a:r>
          </a:p>
          <a:p>
            <a:r>
              <a:rPr lang="en-US" sz="1400" dirty="0" smtClean="0"/>
              <a:t>Mary Ely</a:t>
            </a:r>
          </a:p>
          <a:p>
            <a:r>
              <a:rPr lang="en-US" sz="1400" dirty="0" smtClean="0"/>
              <a:t>Gerard Lathrop</a:t>
            </a:r>
          </a:p>
          <a:p>
            <a:r>
              <a:rPr lang="en-US" sz="1400" dirty="0" smtClean="0"/>
              <a:t>Charlotte Brackett Jennings</a:t>
            </a:r>
          </a:p>
          <a:p>
            <a:r>
              <a:rPr lang="en-US" sz="1400" dirty="0" smtClean="0"/>
              <a:t>Nathan </a:t>
            </a:r>
            <a:r>
              <a:rPr lang="en-US" sz="1400" dirty="0" err="1" smtClean="0"/>
              <a:t>Tilestone</a:t>
            </a:r>
            <a:r>
              <a:rPr lang="en-US" sz="1400" dirty="0" smtClean="0"/>
              <a:t> Jennings</a:t>
            </a:r>
          </a:p>
          <a:p>
            <a:r>
              <a:rPr lang="en-US" sz="1400" dirty="0" smtClean="0"/>
              <a:t>Maria Miller</a:t>
            </a:r>
          </a:p>
          <a:p>
            <a:r>
              <a:rPr lang="en-US" sz="1400" dirty="0" smtClean="0"/>
              <a:t>Maria Jennings [Lathrop]</a:t>
            </a:r>
          </a:p>
          <a:p>
            <a:r>
              <a:rPr lang="en-US" sz="1400" dirty="0" smtClean="0"/>
              <a:t>Donald McKenzie [Lathrop]</a:t>
            </a:r>
          </a:p>
          <a:p>
            <a:r>
              <a:rPr lang="en-US" sz="1400" dirty="0" smtClean="0"/>
              <a:t>Anna </a:t>
            </a:r>
            <a:r>
              <a:rPr lang="en-US" sz="1400" dirty="0" err="1" smtClean="0"/>
              <a:t>Margaretta</a:t>
            </a:r>
            <a:r>
              <a:rPr lang="en-US" sz="1400" dirty="0" smtClean="0"/>
              <a:t> [Lathrop]</a:t>
            </a:r>
          </a:p>
          <a:p>
            <a:r>
              <a:rPr lang="en-US" sz="1400" dirty="0" smtClean="0"/>
              <a:t>Anna Catherine [Lathrop]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38600" y="990600"/>
            <a:ext cx="4858638" cy="1600438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Relationships</a:t>
            </a:r>
            <a:endParaRPr lang="en-US" sz="1400" dirty="0" smtClean="0"/>
          </a:p>
          <a:p>
            <a:r>
              <a:rPr lang="en-US" sz="1400" dirty="0" smtClean="0"/>
              <a:t>William Gerard Lathrop : son of : Mary Ely</a:t>
            </a:r>
          </a:p>
          <a:p>
            <a:r>
              <a:rPr lang="en-US" sz="1400" dirty="0" smtClean="0"/>
              <a:t>William Gerard Lathrop : son of : Gerard Lathrop</a:t>
            </a:r>
          </a:p>
          <a:p>
            <a:r>
              <a:rPr lang="en-US" sz="1400" dirty="0" smtClean="0"/>
              <a:t>William Gerard Lathrop : m. : Charlotte Brackett Jennings</a:t>
            </a:r>
          </a:p>
          <a:p>
            <a:r>
              <a:rPr lang="en-US" sz="1400" dirty="0" smtClean="0"/>
              <a:t>Charlotte Brackett Jennings : </a:t>
            </a:r>
            <a:r>
              <a:rPr lang="en-US" sz="1400" dirty="0" err="1" smtClean="0"/>
              <a:t>dau</a:t>
            </a:r>
            <a:r>
              <a:rPr lang="en-US" sz="1400" dirty="0" smtClean="0"/>
              <a:t>. of : Nathan </a:t>
            </a:r>
            <a:r>
              <a:rPr lang="en-US" sz="1400" dirty="0" err="1" smtClean="0"/>
              <a:t>Tilestone</a:t>
            </a:r>
            <a:r>
              <a:rPr lang="en-US" sz="1400" dirty="0" smtClean="0"/>
              <a:t> Jennings</a:t>
            </a:r>
          </a:p>
          <a:p>
            <a:r>
              <a:rPr lang="en-US" sz="1400" dirty="0" smtClean="0"/>
              <a:t>Charlotte Brackett Jennings : </a:t>
            </a:r>
            <a:r>
              <a:rPr lang="en-US" sz="1400" dirty="0" err="1" smtClean="0"/>
              <a:t>dau</a:t>
            </a:r>
            <a:r>
              <a:rPr lang="en-US" sz="1400" dirty="0" smtClean="0"/>
              <a:t>. of : Maria Miller</a:t>
            </a:r>
          </a:p>
          <a:p>
            <a:endParaRPr lang="en-US" sz="14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505200" y="2971800"/>
            <a:ext cx="3048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3276600"/>
            <a:ext cx="3048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6800" y="3581400"/>
            <a:ext cx="3950633" cy="2677656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Relationships (continued)</a:t>
            </a:r>
            <a:endParaRPr lang="en-US" sz="1400" dirty="0" smtClean="0"/>
          </a:p>
          <a:p>
            <a:r>
              <a:rPr lang="en-US" sz="1400" dirty="0" smtClean="0"/>
              <a:t>Maria Jennings : child of : William Gerard Lathrop</a:t>
            </a:r>
          </a:p>
          <a:p>
            <a:r>
              <a:rPr lang="en-US" sz="1400" dirty="0" smtClean="0"/>
              <a:t>Maria Jennings : child of : Charlotte Brackett</a:t>
            </a:r>
          </a:p>
          <a:p>
            <a:r>
              <a:rPr lang="en-US" sz="1400" dirty="0" smtClean="0"/>
              <a:t>William Gerard : child of : William Gerard Lathrop</a:t>
            </a:r>
          </a:p>
          <a:p>
            <a:r>
              <a:rPr lang="en-US" sz="1400" dirty="0" smtClean="0"/>
              <a:t>William Gerard : child of : Charlotte Brackett</a:t>
            </a:r>
          </a:p>
          <a:p>
            <a:r>
              <a:rPr lang="en-US" sz="1400" dirty="0" smtClean="0"/>
              <a:t>Donald McKenzie : child of : William Gerard Lathrop</a:t>
            </a:r>
          </a:p>
          <a:p>
            <a:r>
              <a:rPr lang="en-US" sz="1400" dirty="0" smtClean="0"/>
              <a:t>Donald McKenzie : child of : Charlotte Brackett</a:t>
            </a:r>
          </a:p>
          <a:p>
            <a:r>
              <a:rPr lang="en-US" sz="1400" dirty="0" smtClean="0"/>
              <a:t>Anna </a:t>
            </a:r>
            <a:r>
              <a:rPr lang="en-US" sz="1400" dirty="0" err="1" smtClean="0"/>
              <a:t>Margaretta</a:t>
            </a:r>
            <a:r>
              <a:rPr lang="en-US" sz="1400" dirty="0" smtClean="0"/>
              <a:t> : child of : William Gerard Lathrop</a:t>
            </a:r>
          </a:p>
          <a:p>
            <a:r>
              <a:rPr lang="en-US" sz="1400" dirty="0" smtClean="0"/>
              <a:t>Anna </a:t>
            </a:r>
            <a:r>
              <a:rPr lang="en-US" sz="1400" dirty="0" err="1" smtClean="0"/>
              <a:t>Margaretta</a:t>
            </a:r>
            <a:r>
              <a:rPr lang="en-US" sz="1400" dirty="0" smtClean="0"/>
              <a:t> : child of : Charlotte Brackett</a:t>
            </a:r>
          </a:p>
          <a:p>
            <a:r>
              <a:rPr lang="en-US" sz="1400" dirty="0" smtClean="0"/>
              <a:t>Anna Catherine : child of : William Gerard Lathrop</a:t>
            </a:r>
          </a:p>
          <a:p>
            <a:r>
              <a:rPr lang="en-US" sz="1400" dirty="0" smtClean="0"/>
              <a:t>Anna Catherine : child of : Charlotte Brackett</a:t>
            </a:r>
          </a:p>
          <a:p>
            <a:endParaRPr lang="en-US" sz="1400" dirty="0" smtClean="0"/>
          </a:p>
        </p:txBody>
      </p:sp>
      <p:cxnSp>
        <p:nvCxnSpPr>
          <p:cNvPr id="30" name="Straight Connector 29"/>
          <p:cNvCxnSpPr>
            <a:endCxn id="7" idx="1"/>
          </p:cNvCxnSpPr>
          <p:nvPr/>
        </p:nvCxnSpPr>
        <p:spPr>
          <a:xfrm rot="5400000" flipH="1" flipV="1">
            <a:off x="2224914" y="2929608"/>
            <a:ext cx="1017679" cy="89550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8" idx="1"/>
          </p:cNvCxnSpPr>
          <p:nvPr/>
        </p:nvCxnSpPr>
        <p:spPr>
          <a:xfrm flipV="1">
            <a:off x="1219200" y="3048000"/>
            <a:ext cx="1676401" cy="1143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1" idx="0"/>
          </p:cNvCxnSpPr>
          <p:nvPr/>
        </p:nvCxnSpPr>
        <p:spPr>
          <a:xfrm rot="5400000" flipH="1" flipV="1">
            <a:off x="2543253" y="1419147"/>
            <a:ext cx="1600200" cy="150510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6" idx="0"/>
          </p:cNvCxnSpPr>
          <p:nvPr/>
        </p:nvCxnSpPr>
        <p:spPr>
          <a:xfrm rot="5400000" flipH="1" flipV="1">
            <a:off x="3152853" y="2028747"/>
            <a:ext cx="1447800" cy="43830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Inferred Facts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809" y="2705991"/>
            <a:ext cx="5352381" cy="15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2667000"/>
            <a:ext cx="5334000" cy="160020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2971800"/>
            <a:ext cx="10668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1506" y="2792950"/>
            <a:ext cx="1503849" cy="151141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1" y="2971800"/>
            <a:ext cx="609600" cy="152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2971800"/>
            <a:ext cx="1219200" cy="152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3124200"/>
            <a:ext cx="609600" cy="152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3124200"/>
            <a:ext cx="10668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62200" y="3276600"/>
            <a:ext cx="609600" cy="152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762000" cy="152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1799" y="3505200"/>
            <a:ext cx="852055" cy="12658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1799" y="3657600"/>
            <a:ext cx="829383" cy="110207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1800" y="3775364"/>
            <a:ext cx="942739" cy="128469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71800" y="3918947"/>
            <a:ext cx="935182" cy="128469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71801" y="4038600"/>
            <a:ext cx="836940" cy="152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53001" y="2971800"/>
            <a:ext cx="2286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62200" y="2971800"/>
            <a:ext cx="4572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3124200"/>
            <a:ext cx="5334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1000" y="3306828"/>
            <a:ext cx="940220" cy="143584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3581400"/>
            <a:ext cx="2178994" cy="2462213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Names</a:t>
            </a:r>
          </a:p>
          <a:p>
            <a:r>
              <a:rPr lang="en-US" sz="1400" dirty="0" smtClean="0"/>
              <a:t>William Gerard Lathrop</a:t>
            </a:r>
          </a:p>
          <a:p>
            <a:r>
              <a:rPr lang="en-US" sz="1400" dirty="0" smtClean="0"/>
              <a:t>Mary Ely</a:t>
            </a:r>
          </a:p>
          <a:p>
            <a:r>
              <a:rPr lang="en-US" sz="1400" dirty="0" smtClean="0"/>
              <a:t>Gerard Lathrop</a:t>
            </a:r>
          </a:p>
          <a:p>
            <a:r>
              <a:rPr lang="en-US" sz="1400" dirty="0" smtClean="0"/>
              <a:t>Charlotte Brackett Jennings</a:t>
            </a:r>
          </a:p>
          <a:p>
            <a:r>
              <a:rPr lang="en-US" sz="1400" dirty="0" smtClean="0"/>
              <a:t>Nathan </a:t>
            </a:r>
            <a:r>
              <a:rPr lang="en-US" sz="1400" dirty="0" err="1" smtClean="0"/>
              <a:t>Tilestone</a:t>
            </a:r>
            <a:r>
              <a:rPr lang="en-US" sz="1400" dirty="0" smtClean="0"/>
              <a:t> Jennings</a:t>
            </a:r>
          </a:p>
          <a:p>
            <a:r>
              <a:rPr lang="en-US" sz="1400" dirty="0" smtClean="0"/>
              <a:t>Maria Miller</a:t>
            </a:r>
          </a:p>
          <a:p>
            <a:r>
              <a:rPr lang="en-US" sz="1400" dirty="0" smtClean="0"/>
              <a:t>Maria Jennings [Lathrop]</a:t>
            </a:r>
          </a:p>
          <a:p>
            <a:r>
              <a:rPr lang="en-US" sz="1400" dirty="0" smtClean="0"/>
              <a:t>Donald McKenzie [Lathrop]</a:t>
            </a:r>
          </a:p>
          <a:p>
            <a:r>
              <a:rPr lang="en-US" sz="1400" dirty="0" smtClean="0"/>
              <a:t>Anna </a:t>
            </a:r>
            <a:r>
              <a:rPr lang="en-US" sz="1400" dirty="0" err="1" smtClean="0"/>
              <a:t>Margaretta</a:t>
            </a:r>
            <a:r>
              <a:rPr lang="en-US" sz="1400" dirty="0" smtClean="0"/>
              <a:t> [Lathrop]</a:t>
            </a:r>
          </a:p>
          <a:p>
            <a:r>
              <a:rPr lang="en-US" sz="1400" dirty="0" smtClean="0"/>
              <a:t>Anna Catherine [Lathrop]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38600" y="990600"/>
            <a:ext cx="4858638" cy="1600438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Relationships</a:t>
            </a:r>
            <a:endParaRPr lang="en-US" sz="1400" dirty="0" smtClean="0"/>
          </a:p>
          <a:p>
            <a:r>
              <a:rPr lang="en-US" sz="1400" dirty="0" smtClean="0"/>
              <a:t>William Gerard Lathrop : son of : Mary Ely</a:t>
            </a:r>
          </a:p>
          <a:p>
            <a:r>
              <a:rPr lang="en-US" sz="1400" dirty="0" smtClean="0"/>
              <a:t>William Gerard Lathrop : son of : Gerard Lathrop</a:t>
            </a:r>
          </a:p>
          <a:p>
            <a:r>
              <a:rPr lang="en-US" sz="1400" dirty="0" smtClean="0"/>
              <a:t>William Gerard Lathrop : m. : Charlotte Brackett Jennings</a:t>
            </a:r>
          </a:p>
          <a:p>
            <a:r>
              <a:rPr lang="en-US" sz="1400" dirty="0" smtClean="0"/>
              <a:t>Charlotte Brackett Jennings : </a:t>
            </a:r>
            <a:r>
              <a:rPr lang="en-US" sz="1400" dirty="0" err="1" smtClean="0"/>
              <a:t>dau</a:t>
            </a:r>
            <a:r>
              <a:rPr lang="en-US" sz="1400" dirty="0" smtClean="0"/>
              <a:t>. of : Nathan </a:t>
            </a:r>
            <a:r>
              <a:rPr lang="en-US" sz="1400" dirty="0" err="1" smtClean="0"/>
              <a:t>Tilestone</a:t>
            </a:r>
            <a:r>
              <a:rPr lang="en-US" sz="1400" dirty="0" smtClean="0"/>
              <a:t> Jennings</a:t>
            </a:r>
          </a:p>
          <a:p>
            <a:r>
              <a:rPr lang="en-US" sz="1400" dirty="0" smtClean="0"/>
              <a:t>Charlotte Brackett Jennings : </a:t>
            </a:r>
            <a:r>
              <a:rPr lang="en-US" sz="1400" dirty="0" err="1" smtClean="0"/>
              <a:t>dau</a:t>
            </a:r>
            <a:r>
              <a:rPr lang="en-US" sz="1400" dirty="0" smtClean="0"/>
              <a:t>. of : Maria Miller</a:t>
            </a:r>
          </a:p>
          <a:p>
            <a:endParaRPr lang="en-US" sz="14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505200" y="2971800"/>
            <a:ext cx="3048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3276600"/>
            <a:ext cx="304800" cy="1524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6800" y="3581400"/>
            <a:ext cx="3950633" cy="2677656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Relationships (continued)</a:t>
            </a:r>
            <a:endParaRPr lang="en-US" sz="1400" dirty="0" smtClean="0"/>
          </a:p>
          <a:p>
            <a:r>
              <a:rPr lang="en-US" sz="1400" dirty="0" smtClean="0"/>
              <a:t>Maria Jennings : child of : William Gerard Lathrop</a:t>
            </a:r>
          </a:p>
          <a:p>
            <a:r>
              <a:rPr lang="en-US" sz="1400" dirty="0" smtClean="0"/>
              <a:t>Maria Jennings : child of : Charlotte Brackett</a:t>
            </a:r>
          </a:p>
          <a:p>
            <a:r>
              <a:rPr lang="en-US" sz="1400" dirty="0" smtClean="0"/>
              <a:t>William Gerard : child of : William Gerard Lathrop</a:t>
            </a:r>
          </a:p>
          <a:p>
            <a:r>
              <a:rPr lang="en-US" sz="1400" dirty="0" smtClean="0"/>
              <a:t>William Gerard : child of : Charlotte Brackett</a:t>
            </a:r>
          </a:p>
          <a:p>
            <a:r>
              <a:rPr lang="en-US" sz="1400" dirty="0" smtClean="0"/>
              <a:t>Donald McKenzie : child of : William Gerard Lathrop</a:t>
            </a:r>
          </a:p>
          <a:p>
            <a:r>
              <a:rPr lang="en-US" sz="1400" dirty="0" smtClean="0"/>
              <a:t>Donald McKenzie : child of : Charlotte Brackett</a:t>
            </a:r>
          </a:p>
          <a:p>
            <a:r>
              <a:rPr lang="en-US" sz="1400" dirty="0" smtClean="0"/>
              <a:t>Anna </a:t>
            </a:r>
            <a:r>
              <a:rPr lang="en-US" sz="1400" dirty="0" err="1" smtClean="0"/>
              <a:t>Margaretta</a:t>
            </a:r>
            <a:r>
              <a:rPr lang="en-US" sz="1400" dirty="0" smtClean="0"/>
              <a:t> : child of : William Gerard Lathrop</a:t>
            </a:r>
          </a:p>
          <a:p>
            <a:r>
              <a:rPr lang="en-US" sz="1400" dirty="0" smtClean="0"/>
              <a:t>Anna </a:t>
            </a:r>
            <a:r>
              <a:rPr lang="en-US" sz="1400" dirty="0" err="1" smtClean="0"/>
              <a:t>Margaretta</a:t>
            </a:r>
            <a:r>
              <a:rPr lang="en-US" sz="1400" dirty="0" smtClean="0"/>
              <a:t> : child of : Charlotte Brackett</a:t>
            </a:r>
          </a:p>
          <a:p>
            <a:r>
              <a:rPr lang="en-US" sz="1400" dirty="0" smtClean="0"/>
              <a:t>Anna Catherine : child of : William Gerard Lathrop</a:t>
            </a:r>
          </a:p>
          <a:p>
            <a:r>
              <a:rPr lang="en-US" sz="1400" dirty="0" smtClean="0"/>
              <a:t>Anna Catherine : child of : Charlotte Brackett</a:t>
            </a:r>
          </a:p>
          <a:p>
            <a:endParaRPr lang="en-US" sz="14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457200" y="3581400"/>
            <a:ext cx="2209800" cy="2514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800" y="3581400"/>
            <a:ext cx="3962400" cy="2743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38600" y="990600"/>
            <a:ext cx="4953000" cy="1676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114800" y="4419600"/>
            <a:ext cx="4411079" cy="2246769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Inferred Relationships</a:t>
            </a:r>
            <a:endParaRPr lang="en-US" sz="1400" dirty="0" smtClean="0"/>
          </a:p>
          <a:p>
            <a:r>
              <a:rPr lang="en-US" sz="1400" dirty="0" smtClean="0"/>
              <a:t>Maria Jennings : grandchild of : Mary Ely</a:t>
            </a:r>
          </a:p>
          <a:p>
            <a:r>
              <a:rPr lang="en-US" sz="1400" dirty="0" smtClean="0"/>
              <a:t>Maria Jennings : grandchild of : Gerard Lathrop</a:t>
            </a:r>
          </a:p>
          <a:p>
            <a:r>
              <a:rPr lang="en-US" sz="1400" dirty="0" smtClean="0"/>
              <a:t>Maria Jennings : grandchild of : Nathan </a:t>
            </a:r>
            <a:r>
              <a:rPr lang="en-US" sz="1400" dirty="0" err="1" smtClean="0"/>
              <a:t>Tilestone</a:t>
            </a:r>
            <a:r>
              <a:rPr lang="en-US" sz="1400" dirty="0" smtClean="0"/>
              <a:t> Jennings</a:t>
            </a:r>
          </a:p>
          <a:p>
            <a:r>
              <a:rPr lang="en-US" sz="1400" dirty="0" smtClean="0"/>
              <a:t>Maria Jennings : grandchild of : Maria Miller</a:t>
            </a:r>
          </a:p>
          <a:p>
            <a:r>
              <a:rPr lang="en-US" sz="1400" dirty="0" smtClean="0"/>
              <a:t>William Gerard : grandchild of : Mary Ely</a:t>
            </a:r>
          </a:p>
          <a:p>
            <a:r>
              <a:rPr lang="en-US" sz="1400" dirty="0" smtClean="0"/>
              <a:t>William Gerard : grandchild of : Gerard Lathrop</a:t>
            </a:r>
          </a:p>
          <a:p>
            <a:r>
              <a:rPr lang="en-US" sz="1400" dirty="0" smtClean="0"/>
              <a:t>William Gerard : grandchild of : Nathan </a:t>
            </a:r>
            <a:r>
              <a:rPr lang="en-US" sz="1400" dirty="0" err="1" smtClean="0"/>
              <a:t>Tilestone</a:t>
            </a:r>
            <a:r>
              <a:rPr lang="en-US" sz="1400" dirty="0" smtClean="0"/>
              <a:t> Jennings</a:t>
            </a:r>
          </a:p>
          <a:p>
            <a:r>
              <a:rPr lang="en-US" sz="1400" dirty="0" smtClean="0"/>
              <a:t>William Gerard : grandchild of : Maria Miller</a:t>
            </a:r>
          </a:p>
          <a:p>
            <a:r>
              <a:rPr lang="en-US" sz="1400" dirty="0" smtClean="0"/>
              <a:t>…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4191000" y="3962400"/>
            <a:ext cx="762000" cy="7620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4114800" y="1447800"/>
            <a:ext cx="4419600" cy="25908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5523706" y="3086100"/>
            <a:ext cx="3277394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53000" y="4038600"/>
            <a:ext cx="3581400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114800" y="1447800"/>
            <a:ext cx="3048000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17291</TotalTime>
  <Words>974</Words>
  <Application>Microsoft Office PowerPoint</Application>
  <PresentationFormat>On-screen Show (4:3)</PresentationFormat>
  <Paragraphs>211</Paragraphs>
  <Slides>40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Automating the Extraction of Genealogical Information from Historical Documents</vt:lpstr>
      <vt:lpstr>Part I: Vision</vt:lpstr>
      <vt:lpstr>Slide 3</vt:lpstr>
      <vt:lpstr>Goal: Search books for names</vt:lpstr>
      <vt:lpstr>Original Document</vt:lpstr>
      <vt:lpstr>Original Document</vt:lpstr>
      <vt:lpstr>Original Document</vt:lpstr>
      <vt:lpstr>Extracted Facts</vt:lpstr>
      <vt:lpstr>Inferred Facts</vt:lpstr>
      <vt:lpstr>Keywords</vt:lpstr>
      <vt:lpstr>Queries</vt:lpstr>
      <vt:lpstr>Part II: Implementation</vt:lpstr>
      <vt:lpstr>Ontology Editor</vt:lpstr>
      <vt:lpstr>Data Frame Editor</vt:lpstr>
      <vt:lpstr>Data Frame Editor</vt:lpstr>
      <vt:lpstr>Rule Editor</vt:lpstr>
      <vt:lpstr>Name Query</vt:lpstr>
      <vt:lpstr>Name Query</vt:lpstr>
      <vt:lpstr>Name Query</vt:lpstr>
      <vt:lpstr>Name Query</vt:lpstr>
      <vt:lpstr>HyKSS Indexing</vt:lpstr>
      <vt:lpstr>HyKSS Indexing</vt:lpstr>
      <vt:lpstr>Keyword Search</vt:lpstr>
      <vt:lpstr>Keyword Search</vt:lpstr>
      <vt:lpstr>Keyword Search</vt:lpstr>
      <vt:lpstr>Relationship Search</vt:lpstr>
      <vt:lpstr>Relationship Search</vt:lpstr>
      <vt:lpstr>Inferred Relationship Search</vt:lpstr>
      <vt:lpstr>Inferred Relationship Search</vt:lpstr>
      <vt:lpstr>Inferred Relationship Search</vt:lpstr>
      <vt:lpstr>Part III: Improvements</vt:lpstr>
      <vt:lpstr>Challenges in Name Extraction</vt:lpstr>
      <vt:lpstr>Extraction Tools</vt:lpstr>
      <vt:lpstr>Need Better Extraction Results</vt:lpstr>
      <vt:lpstr>Example of a Better Extractor (Margin Finder)</vt:lpstr>
      <vt:lpstr>Example of a Better Extractor (Margin Finder)</vt:lpstr>
      <vt:lpstr>Need Annotation Tools</vt:lpstr>
      <vt:lpstr>Simplified Evaluation System</vt:lpstr>
      <vt:lpstr>Summary</vt:lpstr>
      <vt:lpstr>Credits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liu</dc:title>
  <dc:creator>David W. Embley</dc:creator>
  <cp:lastModifiedBy>Aaron Stewart</cp:lastModifiedBy>
  <cp:revision>456</cp:revision>
  <dcterms:created xsi:type="dcterms:W3CDTF">2011-03-17T14:46:00Z</dcterms:created>
  <dcterms:modified xsi:type="dcterms:W3CDTF">2011-04-05T19:19:09Z</dcterms:modified>
</cp:coreProperties>
</file>